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z=f(x,y)</a:t>
            </a:r>
          </a:p>
          <a:p>
            <a:pPr/>
            <a:r>
              <a:t>Color enhance your visualization but provides duplicate information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left neighbor, 1 left and 1 right, 2 left and 2 right</a:t>
            </a:r>
          </a:p>
          <a:p>
            <a:pPr/>
            <a:r>
              <a:t>window size = 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12:40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assumed model that largely represent the trend of data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residual could be positive or negative (square of the residual - square of the amplitude of the deviation from data)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want r^2 as small as possible, so R^2 is close to 1 means good fitting.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required.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Evaluate polynomial  of  P-coefficients at each point of x</a:t>
            </a:r>
          </a:p>
          <a:p>
            <a:pPr/>
          </a:p>
          <a:p>
            <a:pPr/>
            <a:r>
              <a:t>demo: y=x^2+1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 this case</a:t>
            </a:r>
          </a:p>
          <a:p>
            <a:pPr/>
            <a:r>
              <a:t>xlim([-2 2])</a:t>
            </a:r>
          </a:p>
          <a:p>
            <a:pPr/>
            <a:r>
              <a:t>plot(x,zeros(length(x),1)); to show the zero line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 polynomials, then how to use it to fit data?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 store the data</a:t>
            </a:r>
          </a:p>
          <a:p>
            <a:pPr/>
            <a:r>
              <a:t>Visualize data</a:t>
            </a:r>
          </a:p>
          <a:p>
            <a:pPr/>
            <a:r>
              <a:t>Inteprete 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</a:t>
            </a:r>
          </a:p>
          <a:p>
            <a:pPr/>
            <a:r>
              <a:t>p = polyfit(x1,y1,2)</a:t>
            </a:r>
          </a:p>
          <a:p>
            <a:pPr/>
            <a:r>
              <a:t>plot(x1,polyval(p,x1));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talk about  smoothing vs fitting</a:t>
            </a:r>
          </a:p>
          <a:p>
            <a:pPr/>
          </a:p>
          <a:p>
            <a:pPr/>
            <a:r>
              <a:t>1:05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1:00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Why is it called interp1?  1-D function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demo:</a:t>
            </a:r>
          </a:p>
          <a:p>
            <a:pPr/>
            <a:r>
              <a:t>legend(‘data’,’linear’,’pchip’);</a:t>
            </a:r>
          </a:p>
          <a:p>
            <a:pPr/>
            <a:r>
              <a:t>zoom in xlim([1,2])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SSE: sum of squares due to error</a:t>
            </a:r>
          </a:p>
          <a:p>
            <a:pPr/>
            <a:r>
              <a:t>RMSE: root mean square error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Shape 4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underfit vs overfit</a:t>
            </a:r>
          </a:p>
          <a:p>
            <a:pPr/>
          </a:p>
          <a:p>
            <a:pPr/>
            <a:r>
              <a:t>Robust: </a:t>
            </a:r>
          </a:p>
          <a:p>
            <a:pPr/>
            <a:r>
              <a:t>LAR: least absolute residuals: extreme values have a lesser influence on the fit</a:t>
            </a:r>
          </a:p>
          <a:p>
            <a:pPr/>
            <a:r>
              <a:t>Bisquare weights weights given to each data point depending on how far the point is from the fitted line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 / ML:    ML is based on statistics</a:t>
            </a:r>
          </a:p>
          <a:p>
            <a:pPr/>
            <a:r>
              <a:t>statistics: inference of data      ML: prediction</a:t>
            </a:r>
          </a:p>
          <a:p>
            <a:pPr/>
          </a:p>
          <a:p>
            <a:pPr/>
            <a:r>
              <a:t>This lecture is by no means to provide a thorough statistics perspective</a:t>
            </a:r>
          </a:p>
          <a:p>
            <a:pPr/>
            <a:r>
              <a:t>We just get our hands a bit wet on playing some statistic techniques with Matlab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Fluctuation of side effect of each dose</a:t>
            </a:r>
          </a:p>
          <a:p>
            <a:pPr/>
            <a:r>
              <a:t>How to quantify this?</a:t>
            </a:r>
          </a:p>
          <a:p>
            <a:pPr/>
            <a:r>
              <a:t>a. fluctuation</a:t>
            </a:r>
          </a:p>
          <a:p>
            <a:pPr/>
            <a:r>
              <a:t>b. trend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  x=[1,1,2,4,7]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N-1 is not intuitive (unbiased estimation of the true variance)</a:t>
            </a:r>
          </a:p>
          <a:p>
            <a:pPr/>
          </a:p>
          <a:p>
            <a:pPr/>
            <a:r>
              <a:t>demo: x = [0 10 20 30 40]  or  [18 19 20 21 22]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add-ons</a:t>
            </a:r>
          </a:p>
          <a:p>
            <a:pPr/>
          </a:p>
          <a:p>
            <a:pPr/>
            <a:r>
              <a:t>12:15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Smoothing is to give a general idea of relatively slow changes of value</a:t>
            </a:r>
          </a:p>
          <a:p>
            <a:pPr/>
            <a:r>
              <a:t>Curve fitting concentrates on achieving as close a match as possible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 with next slide first</a:t>
            </a:r>
          </a:p>
          <a:p>
            <a:pPr/>
            <a:r>
              <a:t>movmean: moving average over each window of A</a:t>
            </a:r>
          </a:p>
          <a:p>
            <a:pPr/>
            <a:r>
              <a:t>larger window -&gt; flatter results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754850" y="9114114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894079" y="2596444"/>
            <a:ext cx="55270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754850" y="9114114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1754850" y="9114114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traight Connector 27"/>
          <p:cNvSpPr/>
          <p:nvPr/>
        </p:nvSpPr>
        <p:spPr>
          <a:xfrm>
            <a:off x="650239" y="9035626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44" name="Straight Connector 28"/>
          <p:cNvSpPr/>
          <p:nvPr/>
        </p:nvSpPr>
        <p:spPr>
          <a:xfrm>
            <a:off x="650239" y="1625599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45" name="Isosceles Triangle 9"/>
          <p:cNvSpPr/>
          <p:nvPr/>
        </p:nvSpPr>
        <p:spPr>
          <a:xfrm rot="5400000">
            <a:off x="596053" y="9198187"/>
            <a:ext cx="271430" cy="171114"/>
          </a:xfrm>
          <a:prstGeom prst="triangle">
            <a:avLst/>
          </a:prstGeom>
          <a:solidFill>
            <a:srgbClr val="9FB8C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650239" y="216746"/>
            <a:ext cx="11704322" cy="1408854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44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650239" y="1733973"/>
            <a:ext cx="11704322" cy="7022593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79827" indent="-379827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703690" indent="-429370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005839" indent="-411479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25880" indent="-457200" defTabSz="1300480">
              <a:spcBef>
                <a:spcPts val="800"/>
              </a:spcBef>
              <a:buClr>
                <a:srgbClr val="727CA3"/>
              </a:buClr>
              <a:buSzPct val="70000"/>
              <a:buChar char="◻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1657350" indent="-514350" defTabSz="1300480">
              <a:spcBef>
                <a:spcPts val="800"/>
              </a:spcBef>
              <a:buClr>
                <a:srgbClr val="727CA3"/>
              </a:buClr>
              <a:buSzPct val="70000"/>
              <a:buChar char="◻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71321" y="9040141"/>
            <a:ext cx="357062" cy="3967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1800">
                <a:solidFill>
                  <a:srgbClr val="464653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raight Connector 27"/>
          <p:cNvSpPr/>
          <p:nvPr/>
        </p:nvSpPr>
        <p:spPr>
          <a:xfrm>
            <a:off x="650239" y="9035626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6" name="Straight Connector 28"/>
          <p:cNvSpPr/>
          <p:nvPr/>
        </p:nvSpPr>
        <p:spPr>
          <a:xfrm>
            <a:off x="650239" y="1625599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7" name="Isosceles Triangle 9"/>
          <p:cNvSpPr/>
          <p:nvPr/>
        </p:nvSpPr>
        <p:spPr>
          <a:xfrm rot="5400000">
            <a:off x="596053" y="9198187"/>
            <a:ext cx="271430" cy="171114"/>
          </a:xfrm>
          <a:prstGeom prst="triangle">
            <a:avLst/>
          </a:prstGeom>
          <a:solidFill>
            <a:srgbClr val="9FB8C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650239" y="325119"/>
            <a:ext cx="11704322" cy="130048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44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Isosceles Triangle 5"/>
          <p:cNvSpPr/>
          <p:nvPr/>
        </p:nvSpPr>
        <p:spPr>
          <a:xfrm rot="5400000">
            <a:off x="596053" y="9198187"/>
            <a:ext cx="271430" cy="171114"/>
          </a:xfrm>
          <a:prstGeom prst="triangle">
            <a:avLst/>
          </a:prstGeom>
          <a:solidFill>
            <a:srgbClr val="9FB8C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871321" y="9040141"/>
            <a:ext cx="357062" cy="3967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1800">
                <a:solidFill>
                  <a:srgbClr val="464653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1761994" y="9130188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650239" y="9035626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77" name="Line"/>
          <p:cNvSpPr/>
          <p:nvPr/>
        </p:nvSpPr>
        <p:spPr>
          <a:xfrm>
            <a:off x="650239" y="1625599"/>
            <a:ext cx="11704322" cy="1"/>
          </a:xfrm>
          <a:prstGeom prst="line">
            <a:avLst/>
          </a:prstGeom>
          <a:ln w="12700">
            <a:solidFill>
              <a:srgbClr val="9FB8CD"/>
            </a:solidFill>
            <a:prstDash val="dash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78" name="Triangle"/>
          <p:cNvSpPr/>
          <p:nvPr/>
        </p:nvSpPr>
        <p:spPr>
          <a:xfrm rot="5400000">
            <a:off x="596053" y="9198187"/>
            <a:ext cx="271430" cy="171114"/>
          </a:xfrm>
          <a:prstGeom prst="triangle">
            <a:avLst/>
          </a:prstGeom>
          <a:solidFill>
            <a:srgbClr val="9FB8CD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79" name="Title Text"/>
          <p:cNvSpPr txBox="1"/>
          <p:nvPr>
            <p:ph type="title"/>
          </p:nvPr>
        </p:nvSpPr>
        <p:spPr>
          <a:xfrm>
            <a:off x="650239" y="216746"/>
            <a:ext cx="11704322" cy="1408854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defRPr sz="4400">
                <a:solidFill>
                  <a:srgbClr val="464653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idx="1"/>
          </p:nvPr>
        </p:nvSpPr>
        <p:spPr>
          <a:xfrm>
            <a:off x="650239" y="1733973"/>
            <a:ext cx="11704322" cy="7022593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79827" indent="-379827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1pPr>
            <a:lvl2pPr marL="703690" indent="-429370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2pPr>
            <a:lvl3pPr marL="1005839" indent="-411479" defTabSz="1300480">
              <a:spcBef>
                <a:spcPts val="800"/>
              </a:spcBef>
              <a:buClr>
                <a:srgbClr val="727CA3"/>
              </a:buClr>
              <a:buSzPct val="76000"/>
              <a:buChar char="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3pPr>
            <a:lvl4pPr marL="1325880" indent="-457200" defTabSz="1300480">
              <a:spcBef>
                <a:spcPts val="800"/>
              </a:spcBef>
              <a:buClr>
                <a:srgbClr val="727CA3"/>
              </a:buClr>
              <a:buSzPct val="70000"/>
              <a:buChar char="◻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4pPr>
            <a:lvl5pPr marL="1657350" indent="-514350" defTabSz="1300480">
              <a:spcBef>
                <a:spcPts val="800"/>
              </a:spcBef>
              <a:buClr>
                <a:srgbClr val="727CA3"/>
              </a:buClr>
              <a:buSzPct val="70000"/>
              <a:buChar char="◻"/>
              <a:defRPr sz="3600">
                <a:latin typeface="Gill Sans MT"/>
                <a:ea typeface="Gill Sans MT"/>
                <a:cs typeface="Gill Sans MT"/>
                <a:sym typeface="Gill Sans M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871321" y="9040141"/>
            <a:ext cx="357062" cy="396749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1800">
                <a:solidFill>
                  <a:srgbClr val="464653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761994" y="9130188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1pPr>
            <a:lvl2pPr marL="6858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2pPr>
            <a:lvl3pPr marL="10287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3pPr>
            <a:lvl4pPr marL="13716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4pPr>
            <a:lvl5pPr marL="17145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Relationship Id="rId4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693663" y="3681164"/>
            <a:ext cx="11617474" cy="2926855"/>
          </a:xfrm>
          <a:prstGeom prst="rect">
            <a:avLst/>
          </a:prstGeom>
          <a:gradFill>
            <a:gsLst>
              <a:gs pos="0">
                <a:srgbClr val="021F48"/>
              </a:gs>
              <a:gs pos="100000">
                <a:srgbClr val="032B62"/>
              </a:gs>
            </a:gsLst>
            <a:path>
              <a:fillToRect l="50000" t="-375" r="50000" b="100375"/>
            </a:path>
          </a:gradFill>
          <a:ln w="12700">
            <a:miter lim="400000"/>
          </a:ln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80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199" name="ENGR 151"/>
          <p:cNvSpPr txBox="1"/>
          <p:nvPr>
            <p:ph type="ctrTitle"/>
          </p:nvPr>
        </p:nvSpPr>
        <p:spPr>
          <a:xfrm>
            <a:off x="1270000" y="3633070"/>
            <a:ext cx="10464800" cy="1547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ENGR 151</a:t>
            </a:r>
          </a:p>
        </p:txBody>
      </p:sp>
      <p:sp>
        <p:nvSpPr>
          <p:cNvPr id="200" name="An (accelerated) introduction to computers and programming"/>
          <p:cNvSpPr txBox="1"/>
          <p:nvPr>
            <p:ph type="subTitle" sz="quarter" idx="1"/>
          </p:nvPr>
        </p:nvSpPr>
        <p:spPr>
          <a:xfrm>
            <a:off x="2981151" y="5215736"/>
            <a:ext cx="7042498" cy="1130301"/>
          </a:xfrm>
          <a:prstGeom prst="rect">
            <a:avLst/>
          </a:prstGeom>
        </p:spPr>
        <p:txBody>
          <a:bodyPr/>
          <a:lstStyle>
            <a:lvl1pPr defTabSz="461518">
              <a:defRPr sz="2923">
                <a:solidFill>
                  <a:srgbClr val="FFFFFF"/>
                </a:solidFill>
              </a:defRPr>
            </a:lvl1pPr>
          </a:lstStyle>
          <a:p>
            <a:pPr/>
            <a:r>
              <a:t>An (accelerated) introduction to computers and programming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738" y="8600920"/>
            <a:ext cx="6495630" cy="623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5866" r="0" b="0"/>
          <a:stretch>
            <a:fillRect/>
          </a:stretch>
        </p:blipFill>
        <p:spPr>
          <a:xfrm>
            <a:off x="698202" y="796131"/>
            <a:ext cx="3810001" cy="227590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8309" t="0" r="1792" b="4336"/>
          <a:stretch>
            <a:fillRect/>
          </a:stretch>
        </p:blipFill>
        <p:spPr>
          <a:xfrm>
            <a:off x="8496597" y="793948"/>
            <a:ext cx="3810001" cy="228056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7400" y="797603"/>
            <a:ext cx="3810000" cy="227313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05" name="Lecture 5 - MATLAB: Statistics, interpolation and curve fitting"/>
          <p:cNvSpPr txBox="1"/>
          <p:nvPr/>
        </p:nvSpPr>
        <p:spPr>
          <a:xfrm>
            <a:off x="693662" y="6664325"/>
            <a:ext cx="1161747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Lecture 5 - MATLAB: Statistics, interpolation and curve 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 scatter plot from last lecture"/>
          <p:cNvSpPr/>
          <p:nvPr>
            <p:ph type="title"/>
          </p:nvPr>
        </p:nvSpPr>
        <p:spPr>
          <a:xfrm>
            <a:off x="952500" y="254000"/>
            <a:ext cx="11099800" cy="1931123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A scatter plot from last lecture</a:t>
            </a:r>
          </a:p>
        </p:txBody>
      </p:sp>
      <p:pic>
        <p:nvPicPr>
          <p:cNvPr id="242" name="Screen Shot 2018-11-12 at 2.56.24 PM.png" descr="Screen Shot 2018-11-12 at 2.56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1005" y="2460750"/>
            <a:ext cx="7473625" cy="655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al data with fluctuations: Temperature of the earth"/>
          <p:cNvSpPr/>
          <p:nvPr>
            <p:ph type="title"/>
          </p:nvPr>
        </p:nvSpPr>
        <p:spPr>
          <a:xfrm>
            <a:off x="952500" y="254000"/>
            <a:ext cx="11099800" cy="1990594"/>
          </a:xfrm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pPr/>
            <a:r>
              <a:t>Real data with fluctuations: Temperature of the earth</a:t>
            </a:r>
          </a:p>
        </p:txBody>
      </p:sp>
      <p:pic>
        <p:nvPicPr>
          <p:cNvPr id="247" name="ComparisonFigure_2018-1024x582.png" descr="ComparisonFigure_2018-1024x58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521" y="2886499"/>
            <a:ext cx="10497758" cy="5966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view of basic concep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Review of basic concepts</a:t>
            </a:r>
          </a:p>
        </p:txBody>
      </p:sp>
      <p:sp>
        <p:nvSpPr>
          <p:cNvPr id="250" name="For a collection of N data, labelled   the arithmetic mean i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36"/>
            </a:pPr>
            <a:r>
              <a:t>For a collection of N data, labelled </a:t>
            </a:r>
            <a14:m>
              <m:oMath>
                <m:sSub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arithmetic mean </a:t>
            </a:r>
            <a:r>
              <a:t>is</a:t>
            </a:r>
            <a:br/>
            <a:r>
              <a:t>					</a:t>
            </a:r>
            <a14:m>
              <m:oMath>
                <m:bar>
                  <m:barPr>
                    <m:ctrlP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  <m: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den>
                </m:f>
                <m:limUpp>
                  <m:e>
                    <m:limLow>
                      <m:e>
                        <m:r>
                          <a:rPr xmlns:a="http://schemas.openxmlformats.org/drawingml/2006/main"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sSub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This is a measure of the average properties of the data</a:t>
            </a:r>
          </a:p>
          <a:p>
            <a:pPr marL="435609" indent="-435609" defTabSz="572516">
              <a:spcBef>
                <a:spcPts val="4100"/>
              </a:spcBef>
              <a:defRPr sz="3136"/>
            </a:pPr>
            <a:r>
              <a:t>In MATLAB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mean(x)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t>gives the arithmetic mean</a:t>
            </a:r>
          </a:p>
          <a:p>
            <a:pPr lvl="1" marL="871219" indent="-435609" defTabSz="572516">
              <a:spcBef>
                <a:spcPts val="4100"/>
              </a:spcBef>
              <a:defRPr sz="3136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mode(x)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median(x)</a:t>
            </a:r>
            <a:r>
              <a:t> give the most common value and the middle value in a sequence of data, respectively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e variance   and standard deviation   give a measure of the spread in values about the mea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104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variance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standard deviation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t>give a measure of the spread in values about 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mean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431165" indent="-431165" defTabSz="566674">
              <a:spcBef>
                <a:spcPts val="4000"/>
              </a:spcBef>
              <a:defRPr sz="3104"/>
            </a:pPr>
            <a:r>
              <a:t>The variance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var(x)</a:t>
            </a:r>
            <a:r>
              <a:t> in MATLAB) is </a:t>
            </a:r>
            <a:br/>
            <a:r>
              <a:t>					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den>
                </m:f>
                <m:limUpp>
                  <m:e>
                    <m:limLow>
                      <m:e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bar>
                  <m:bar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lvl="1" marL="862330" indent="-431165" defTabSz="566674">
              <a:spcBef>
                <a:spcPts val="4000"/>
              </a:spcBef>
              <a:defRPr sz="3104"/>
            </a:pPr>
            <a:r>
              <a:t>If values are close to </a:t>
            </a:r>
            <a14:m>
              <m:oMath>
                <m:bar>
                  <m:bar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</m:oMath>
            </a14:m>
            <a:r>
              <a:t>, then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marL="431165" indent="-431165" defTabSz="566674">
              <a:spcBef>
                <a:spcPts val="4000"/>
              </a:spcBef>
              <a:defRPr sz="3104"/>
            </a:pPr>
            <a:r>
              <a:t>The standard deviation,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</m:rad>
              </m:oMath>
            </a14:m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std(x)</a:t>
            </a:r>
            <a:r>
              <a:t> in MATLAB), is a measure of the width of the distribution of data</a:t>
            </a:r>
            <a:endParaRPr sz="3200"/>
          </a:p>
        </p:txBody>
      </p:sp>
      <p:sp>
        <p:nvSpPr>
          <p:cNvPr id="255" name="Review of basic concep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Review of basic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ean, var, st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mean, var, std</a:t>
            </a:r>
          </a:p>
        </p:txBody>
      </p:sp>
      <p:sp>
        <p:nvSpPr>
          <p:cNvPr id="260" name="Double-click to edit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1" name="Screen Shot 2018-11-28 at 3.45.10 PM.png" descr="Screen Shot 2018-11-28 at 3.45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23" y="2328708"/>
            <a:ext cx="12260954" cy="7447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dd statistics / other toolboxes using Add-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2308">
              <a:defRPr sz="5920"/>
            </a:pPr>
            <a:r>
              <a:t>Add statistics / other toolboxes using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Add-Ons</a:t>
            </a:r>
          </a:p>
        </p:txBody>
      </p:sp>
      <p:sp>
        <p:nvSpPr>
          <p:cNvPr id="264" name="Search for “statistics and machine learning toolbox” and install it…"/>
          <p:cNvSpPr txBox="1"/>
          <p:nvPr>
            <p:ph type="body" sz="half" idx="1"/>
          </p:nvPr>
        </p:nvSpPr>
        <p:spPr>
          <a:xfrm>
            <a:off x="952500" y="6010588"/>
            <a:ext cx="11099800" cy="3047098"/>
          </a:xfrm>
          <a:prstGeom prst="rect">
            <a:avLst/>
          </a:prstGeom>
        </p:spPr>
        <p:txBody>
          <a:bodyPr/>
          <a:lstStyle/>
          <a:p>
            <a:pPr/>
            <a:r>
              <a:t>Search for “statistics and machine learning toolbox” and install it</a:t>
            </a:r>
          </a:p>
          <a:p>
            <a:pPr/>
            <a:r>
              <a:t>You will need the credentials you used to install MATLAB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266" y="2771394"/>
            <a:ext cx="10045867" cy="288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ircle"/>
          <p:cNvSpPr/>
          <p:nvPr/>
        </p:nvSpPr>
        <p:spPr>
          <a:xfrm>
            <a:off x="7166665" y="3450727"/>
            <a:ext cx="1270001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271" name="Basic Stat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Basic Statistics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Smoothing and Least Square Fitting</a:t>
            </a:r>
          </a:p>
          <a:p>
            <a:pPr marL="508000" indent="-508000">
              <a:buSzPct val="100000"/>
              <a:buAutoNum type="arabicPeriod" startAt="1"/>
            </a:pPr>
            <a:r>
              <a:t>Interpolation</a:t>
            </a:r>
          </a:p>
          <a:p>
            <a:pPr marL="508000" indent="-508000">
              <a:buSzPct val="100000"/>
              <a:buAutoNum type="arabicPeriod" startAt="1"/>
            </a:pPr>
            <a:r>
              <a:t>cftool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mooth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smooth</a:t>
            </a:r>
          </a:p>
        </p:txBody>
      </p:sp>
      <p:sp>
        <p:nvSpPr>
          <p:cNvPr id="276" name="One way to remove fluctuations and extract the underlying trend is to use smoothing (or filtering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2720"/>
            </a:pPr>
            <a:r>
              <a:t>One way to remove fluctuations and extract the underlying trend is to 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smoothing</a:t>
            </a:r>
            <a:r>
              <a:t> (or filtering)</a:t>
            </a:r>
          </a:p>
          <a:p>
            <a:pPr marL="377825" indent="-377825" defTabSz="496570">
              <a:spcBef>
                <a:spcPts val="3500"/>
              </a:spcBef>
              <a:defRPr sz="2720"/>
            </a:pPr>
            <a:r>
              <a:t>Smoothing involves taking an average over adjacent points to remove small scale fluctuations</a:t>
            </a:r>
          </a:p>
          <a:p>
            <a:pPr marL="377825" indent="-377825" defTabSz="496570">
              <a:spcBef>
                <a:spcPts val="3500"/>
              </a:spcBef>
              <a:defRPr sz="2720"/>
            </a:pPr>
            <a:r>
              <a:t>In MATLAB:</a:t>
            </a:r>
            <a:br/>
            <a:r>
              <a:rPr sz="2550"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B = smoothdata(A)</a:t>
            </a:r>
            <a:b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 B = smoothdata(A,dim)</a:t>
            </a:r>
            <a:b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 B = smoothdata(___,method)</a:t>
            </a:r>
            <a:b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 B = smoothdata(___,method,window)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4210" indent="-354210" defTabSz="496570">
              <a:spcBef>
                <a:spcPts val="3500"/>
              </a:spcBef>
              <a:defRPr sz="2720"/>
            </a:pP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window</a:t>
            </a:r>
            <a:r>
              <a:t> is number of points to average over, default method is </a:t>
            </a:r>
            <a:r>
              <a:rPr sz="255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“movmean”</a:t>
            </a:r>
            <a:r>
              <a:t> -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moving average</a:t>
            </a:r>
            <a:r>
              <a:t> over number of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Moving averag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average</a:t>
            </a:r>
          </a:p>
        </p:txBody>
      </p:sp>
      <p:pic>
        <p:nvPicPr>
          <p:cNvPr id="281" name="smooth_mov1.gif" descr="smooth_mov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4800" y="2203197"/>
            <a:ext cx="7315200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ctangle"/>
          <p:cNvSpPr/>
          <p:nvPr/>
        </p:nvSpPr>
        <p:spPr>
          <a:xfrm>
            <a:off x="2993571" y="5003800"/>
            <a:ext cx="2931563" cy="178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7082971" y="5003800"/>
            <a:ext cx="2931563" cy="178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2993571" y="8244114"/>
            <a:ext cx="2931563" cy="178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7082971" y="8244114"/>
            <a:ext cx="2931563" cy="178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 Shot 2021-09-13 at 8.14.12 PM.png" descr="Screen Shot 2021-09-13 at 8.14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869" y="1919877"/>
            <a:ext cx="10309957" cy="263743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Moving average of our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Moving average of our data</a:t>
            </a:r>
          </a:p>
        </p:txBody>
      </p:sp>
      <p:pic>
        <p:nvPicPr>
          <p:cNvPr id="291" name="Screenshot 2019-12-03 at 07.13.48.png" descr="Screenshot 2019-12-03 at 07.13.48.png"/>
          <p:cNvPicPr>
            <a:picLocks noChangeAspect="1"/>
          </p:cNvPicPr>
          <p:nvPr/>
        </p:nvPicPr>
        <p:blipFill>
          <a:blip r:embed="rId4">
            <a:extLst/>
          </a:blip>
          <a:srcRect l="36419" t="28294" r="0" b="0"/>
          <a:stretch>
            <a:fillRect/>
          </a:stretch>
        </p:blipFill>
        <p:spPr>
          <a:xfrm>
            <a:off x="4862234" y="4122198"/>
            <a:ext cx="8118136" cy="5324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creenshot 2019-12-03 at 07.14.51.png" descr="Screenshot 2019-12-03 at 07.14.5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8046" y="5157896"/>
            <a:ext cx="4038601" cy="42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208" name="1D plot (line, scatter, histogram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plot (line, scatter, histogram) </a:t>
            </a:r>
          </a:p>
          <a:p>
            <a:pPr lvl="1"/>
            <a:r>
              <a:t>when to use log scale</a:t>
            </a:r>
          </a:p>
          <a:p>
            <a:pPr lvl="1"/>
            <a:r>
              <a:t>what does histogram represent</a:t>
            </a:r>
          </a:p>
          <a:p>
            <a:pPr/>
            <a:r>
              <a:t>2D plot (contour, image, surface)</a:t>
            </a:r>
          </a:p>
          <a:p>
            <a:pPr lvl="1"/>
            <a:r>
              <a:t>how to create 2-D (x-y) coordinate matrices</a:t>
            </a:r>
          </a:p>
          <a:p>
            <a:pPr lvl="1"/>
            <a:r>
              <a:t>use logical indexing for plotting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297" name="Find lecture_5_data.mat in canvas (Files/Matlab_fil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lecture_5_data.mat in canvas (Files/Matlab_files)</a:t>
            </a:r>
          </a:p>
          <a:p>
            <a:pPr/>
            <a:r>
              <a:t>Contains a dataset x1,y1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Create smoothed data curve from y1 and plot over scatter plot of (x1,y1)</a:t>
            </a:r>
          </a:p>
          <a:p>
            <a:pPr lvl="1"/>
            <a:r>
              <a:t>Using smoothdata(y1, “movmean”, np)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Model based fittin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based fitting</a:t>
            </a:r>
          </a:p>
        </p:txBody>
      </p:sp>
      <p:sp>
        <p:nvSpPr>
          <p:cNvPr id="302" name="As an alternative to smoothing data to extract an underlying trend, we can fit a model to the data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an alternative to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smoothing</a:t>
            </a:r>
            <a:r>
              <a:t> data to extract an underlying trend, we can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fit</a:t>
            </a:r>
            <a:r>
              <a:t> a model to the data </a:t>
            </a:r>
          </a:p>
          <a:p>
            <a:pPr/>
            <a:r>
              <a:t>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model</a:t>
            </a:r>
            <a:r>
              <a:t> is a mathematical expression describing the assumed relationship held between a dependent variable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and independent variable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(or variables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</m:oMath>
            </a14:m>
            <a:r>
              <a:t>)</a:t>
            </a:r>
          </a:p>
          <a:p>
            <a:pPr/>
            <a:r>
              <a:t>If the fit is good (as measured by, e.g. the least squares) we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may use the model to make predictions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east squares"/>
          <p:cNvSpPr/>
          <p:nvPr>
            <p:ph type="title"/>
          </p:nvPr>
        </p:nvSpPr>
        <p:spPr>
          <a:xfrm>
            <a:off x="-238255" y="668886"/>
            <a:ext cx="6103339" cy="2159001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Least squares</a:t>
            </a:r>
          </a:p>
        </p:txBody>
      </p:sp>
      <p:sp>
        <p:nvSpPr>
          <p:cNvPr id="307" name="If I have datasets   and   with N points and a model   then the residuals are…"/>
          <p:cNvSpPr/>
          <p:nvPr>
            <p:ph type="body" idx="1"/>
          </p:nvPr>
        </p:nvSpPr>
        <p:spPr>
          <a:xfrm>
            <a:off x="5714672" y="265558"/>
            <a:ext cx="7147531" cy="8416950"/>
          </a:xfrm>
          <a:prstGeom prst="rect">
            <a:avLst/>
          </a:prstGeom>
        </p:spPr>
        <p:txBody>
          <a:bodyPr/>
          <a:lstStyle/>
          <a:p>
            <a:pPr/>
            <a:r>
              <a:t>If I have datasets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with N points and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model</a:t>
            </a:r>
            <a:r>
              <a:t>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then 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residuals </a:t>
            </a:r>
            <a:r>
              <a:t>are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t>and the sum of squared residuals is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limLow>
                      <m:e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sSubSup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a14:m>
          </a:p>
          <a:p>
            <a:pPr/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least squares</a:t>
            </a:r>
            <a:r>
              <a:t> fit is the function f which minimizes S, i.e.has all the data points closest to the model curve on average</a:t>
            </a:r>
          </a:p>
        </p:txBody>
      </p:sp>
      <p:pic>
        <p:nvPicPr>
          <p:cNvPr id="308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316" y="3048842"/>
            <a:ext cx="4973978" cy="488354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(Wikipedia)"/>
          <p:cNvSpPr txBox="1"/>
          <p:nvPr/>
        </p:nvSpPr>
        <p:spPr>
          <a:xfrm>
            <a:off x="3173969" y="7736834"/>
            <a:ext cx="88453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(Wikipedia)</a:t>
            </a:r>
          </a:p>
        </p:txBody>
      </p:sp>
      <p:sp>
        <p:nvSpPr>
          <p:cNvPr id="310" name="Line"/>
          <p:cNvSpPr/>
          <p:nvPr/>
        </p:nvSpPr>
        <p:spPr>
          <a:xfrm flipV="1">
            <a:off x="1642757" y="3288127"/>
            <a:ext cx="3206496" cy="3559545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 flipV="1">
            <a:off x="2138057" y="3539249"/>
            <a:ext cx="2956355" cy="348622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Line"/>
          <p:cNvSpPr/>
          <p:nvPr/>
        </p:nvSpPr>
        <p:spPr>
          <a:xfrm flipV="1">
            <a:off x="2646057" y="4006553"/>
            <a:ext cx="2527355" cy="2968118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Line"/>
          <p:cNvSpPr/>
          <p:nvPr/>
        </p:nvSpPr>
        <p:spPr>
          <a:xfrm flipV="1">
            <a:off x="1299857" y="3211927"/>
            <a:ext cx="3206496" cy="3559545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view: R-square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Review: R-squared</a:t>
            </a:r>
          </a:p>
        </p:txBody>
      </p:sp>
      <p:sp>
        <p:nvSpPr>
          <p:cNvPr id="318" name="We can characterize a fit by its “R-squared” value, which is a measure of how well the data are reproduced by the model:"/>
          <p:cNvSpPr/>
          <p:nvPr>
            <p:ph type="body" idx="1"/>
          </p:nvPr>
        </p:nvSpPr>
        <p:spPr>
          <a:xfrm>
            <a:off x="952500" y="2013567"/>
            <a:ext cx="11099800" cy="5048395"/>
          </a:xfrm>
          <a:prstGeom prst="rect">
            <a:avLst/>
          </a:prstGeom>
        </p:spPr>
        <p:txBody>
          <a:bodyPr/>
          <a:lstStyle/>
          <a:p>
            <a:pPr/>
            <a:r>
              <a:t>We can characterize a fit by its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“R-squared”</a:t>
            </a:r>
            <a:r>
              <a:t> value, which is a measure of how well the data are reproduced by the model:</a:t>
            </a:r>
            <a:br/>
            <a:r>
              <a:t>				</a:t>
            </a:r>
            <a14:m>
              <m:oMath>
                <m:sSup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nary>
                      <m:nary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chr m:val="∑"/>
                        <m:limLoc m:val="subSup"/>
                        <m:grow m:val="1"/>
                        <m:subHide m:val="off"/>
                        <m:supHide m:val="off"/>
                      </m:naryPr>
                      <m:sub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Sup>
                          <m:e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xmlns:a="http://schemas.openxmlformats.org/drawingml/2006/main" sz="3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num>
                  <m:den>
                    <m:sSubSup>
                      <m:e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bar>
                      <m:barPr>
                        <m:ctrlP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bar>
                    <m:sSup>
                      <m:e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3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    </a:t>
            </a:r>
          </a:p>
        </p:txBody>
      </p:sp>
      <p:sp>
        <p:nvSpPr>
          <p:cNvPr id="319" name="R2 is generally between 0 and 1 with 1 meaning variation in data is completely explained by the model"/>
          <p:cNvSpPr/>
          <p:nvPr/>
        </p:nvSpPr>
        <p:spPr>
          <a:xfrm>
            <a:off x="952500" y="7355317"/>
            <a:ext cx="11099800" cy="1131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8940" indent="-408940" algn="l" defTabSz="537463">
              <a:spcBef>
                <a:spcPts val="3800"/>
              </a:spcBef>
              <a:buSzPct val="145000"/>
              <a:buChar char="•"/>
              <a:defRPr sz="2944">
                <a:latin typeface="Avenir Book"/>
                <a:ea typeface="Avenir Book"/>
                <a:cs typeface="Avenir Book"/>
                <a:sym typeface="Avenir Book"/>
              </a:defRPr>
            </a:pPr>
            <a:r>
              <a:t>R</a:t>
            </a:r>
            <a:r>
              <a:rPr baseline="31999"/>
              <a:t>2 </a:t>
            </a:r>
            <a:r>
              <a:t>is generally between 0 and 1 with 1 meaning variation in data is completely explained by the model</a:t>
            </a:r>
          </a:p>
        </p:txBody>
      </p:sp>
      <p:sp>
        <p:nvSpPr>
          <p:cNvPr id="320" name="“worst” fitting"/>
          <p:cNvSpPr txBox="1"/>
          <p:nvPr/>
        </p:nvSpPr>
        <p:spPr>
          <a:xfrm>
            <a:off x="8261113" y="4566244"/>
            <a:ext cx="4516556" cy="1484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</a:t>
            </a:r>
            <a:r>
              <a:rPr sz="3200"/>
              <a:t>worst” fitting</a:t>
            </a:r>
            <a:r>
              <a:t> </a:t>
            </a:r>
            <a14:m>
              <m:oMath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bar>
                  <m:barPr>
                    <m:ctrlP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</m:bar>
              </m:oMath>
            </a14:m>
          </a:p>
          <a:p>
            <a:pPr/>
            <a14:m>
              <m:oMathPara>
                <m:oMathParaPr>
                  <m:jc m:val="center"/>
                </m:oMathParaPr>
                <m:oMath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bar>
                    <m:barPr>
                      <m:ctrlP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</m:bar>
                  <m:s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3"/>
      <p:bldP build="p" bldLvl="5" animBg="1" rev="0" advAuto="0" spid="318" grpId="1"/>
      <p:bldP build="whole" bldLvl="1" animBg="1" rev="0" advAuto="0" spid="319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Linear regress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sp>
        <p:nvSpPr>
          <p:cNvPr id="325" name="Linear regression involves fitting a linear model   to the set of values   given…"/>
          <p:cNvSpPr/>
          <p:nvPr>
            <p:ph type="body" sz="half" idx="1"/>
          </p:nvPr>
        </p:nvSpPr>
        <p:spPr>
          <a:xfrm>
            <a:off x="952500" y="2067682"/>
            <a:ext cx="11099800" cy="4009136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Linear regression</a:t>
            </a:r>
            <a:r>
              <a:t> involves fitting a linear model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to the set of values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given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  <a:p>
            <a:pPr/>
            <a:r>
              <a:t>In MATLAB we can solve for linear systems uses various solving techniques to find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least squares</a:t>
            </a:r>
            <a:r>
              <a:t> solution for a and b</a:t>
            </a:r>
          </a:p>
        </p:txBody>
      </p:sp>
      <p:sp>
        <p:nvSpPr>
          <p:cNvPr id="326" name="Equation"/>
          <p:cNvSpPr txBox="1"/>
          <p:nvPr/>
        </p:nvSpPr>
        <p:spPr>
          <a:xfrm>
            <a:off x="4981986" y="6281647"/>
            <a:ext cx="1953351" cy="3791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327" name="Equation"/>
          <p:cNvSpPr txBox="1"/>
          <p:nvPr/>
        </p:nvSpPr>
        <p:spPr>
          <a:xfrm>
            <a:off x="4981986" y="6865648"/>
            <a:ext cx="1983378" cy="3791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328" name="Equation"/>
          <p:cNvSpPr txBox="1"/>
          <p:nvPr/>
        </p:nvSpPr>
        <p:spPr>
          <a:xfrm>
            <a:off x="4997000" y="7449649"/>
            <a:ext cx="1966637" cy="3832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  <a:endParaRPr sz="3200"/>
          </a:p>
        </p:txBody>
      </p:sp>
      <p:sp>
        <p:nvSpPr>
          <p:cNvPr id="329" name="…"/>
          <p:cNvSpPr txBox="1"/>
          <p:nvPr/>
        </p:nvSpPr>
        <p:spPr>
          <a:xfrm>
            <a:off x="5672911" y="8033650"/>
            <a:ext cx="5715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creen Shot 2018-11-28 at 1.41.40 PM.png" descr="Screen Shot 2018-11-28 at 1.41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7" y="4525808"/>
            <a:ext cx="13307217" cy="47879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Linear regress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pic>
        <p:nvPicPr>
          <p:cNvPr id="333" name="Screen Shot 2018-11-28 at 1.41.34 PM.png" descr="Screen Shot 2018-11-28 at 1.41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3451" y="2410695"/>
            <a:ext cx="4597358" cy="430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olyval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polyval</a:t>
            </a:r>
          </a:p>
        </p:txBody>
      </p:sp>
      <p:sp>
        <p:nvSpPr>
          <p:cNvPr id="338" name="p is a vector of coefficients for…"/>
          <p:cNvSpPr/>
          <p:nvPr>
            <p:ph type="body" sz="half" idx="1"/>
          </p:nvPr>
        </p:nvSpPr>
        <p:spPr>
          <a:xfrm>
            <a:off x="952500" y="3882034"/>
            <a:ext cx="11099800" cy="4172752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2944"/>
            </a:pPr>
            <a:r>
              <a:t>p is a vector of coefficients for </a:t>
            </a:r>
          </a:p>
          <a:p>
            <a:pPr marL="408940" indent="-408940" defTabSz="537463">
              <a:spcBef>
                <a:spcPts val="3800"/>
              </a:spcBef>
              <a:defRPr sz="2944"/>
            </a:pPr>
          </a:p>
          <a:p>
            <a:pPr marL="408940" indent="-408940" defTabSz="537463">
              <a:spcBef>
                <a:spcPts val="3800"/>
              </a:spcBef>
              <a:defRPr sz="2944"/>
            </a:pPr>
            <a:r>
              <a:t>evaluate polynomial p at points x</a:t>
            </a:r>
          </a:p>
          <a:p>
            <a:pPr marL="408940" indent="-408940" defTabSz="537463">
              <a:spcBef>
                <a:spcPts val="3800"/>
              </a:spcBef>
              <a:defRPr sz="2944"/>
            </a:pPr>
            <a:r>
              <a:t>e.g.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Andale Mono"/>
                <a:ea typeface="Andale Mono"/>
                <a:cs typeface="Andale Mono"/>
                <a:sym typeface="Andale Mono"/>
              </a:rPr>
              <a:t>plot(x,polyval([1 -2 3],x))</a:t>
            </a:r>
            <a:r>
              <a:t> plots the quadratic equation x</a:t>
            </a:r>
            <a:r>
              <a:rPr baseline="31999"/>
              <a:t>2</a:t>
            </a:r>
            <a:r>
              <a:t>-2x+3</a:t>
            </a:r>
          </a:p>
        </p:txBody>
      </p:sp>
      <p:sp>
        <p:nvSpPr>
          <p:cNvPr id="339" name="y = polyval(p,x)"/>
          <p:cNvSpPr txBox="1"/>
          <p:nvPr/>
        </p:nvSpPr>
        <p:spPr>
          <a:xfrm>
            <a:off x="4854872" y="2561068"/>
            <a:ext cx="329505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 = </a:t>
            </a:r>
            <a:r>
              <a:t>polyval</a:t>
            </a:r>
            <a:r>
              <a:t>(p,x)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4250" y="4928036"/>
            <a:ext cx="8496300" cy="54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o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roots</a:t>
            </a:r>
          </a:p>
        </p:txBody>
      </p:sp>
      <p:sp>
        <p:nvSpPr>
          <p:cNvPr id="345" name="returns the roots of the polynomial represented by p as a column vector…"/>
          <p:cNvSpPr/>
          <p:nvPr>
            <p:ph type="body" sz="half" idx="1"/>
          </p:nvPr>
        </p:nvSpPr>
        <p:spPr>
          <a:xfrm>
            <a:off x="952500" y="2889816"/>
            <a:ext cx="11099800" cy="2766168"/>
          </a:xfrm>
          <a:prstGeom prst="rect">
            <a:avLst/>
          </a:prstGeom>
        </p:spPr>
        <p:txBody>
          <a:bodyPr/>
          <a:lstStyle/>
          <a:p>
            <a:pPr/>
            <a:r>
              <a:t>returns the roots of the polynomial represented by p as a column vector</a:t>
            </a:r>
          </a:p>
          <a:p>
            <a:pPr/>
            <a:r>
              <a:t>e.g. for -x</a:t>
            </a:r>
            <a:r>
              <a:rPr baseline="31999"/>
              <a:t>3</a:t>
            </a:r>
            <a:r>
              <a:t>+3x-1</a:t>
            </a:r>
          </a:p>
        </p:txBody>
      </p:sp>
      <p:sp>
        <p:nvSpPr>
          <p:cNvPr id="346" name="r = roots(p)"/>
          <p:cNvSpPr txBox="1"/>
          <p:nvPr/>
        </p:nvSpPr>
        <p:spPr>
          <a:xfrm>
            <a:off x="5160714" y="2235363"/>
            <a:ext cx="268337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r = roots(p)</a:t>
            </a:r>
          </a:p>
        </p:txBody>
      </p:sp>
      <p:pic>
        <p:nvPicPr>
          <p:cNvPr id="347" name="Screen Shot 2018-11-19 at 4.12.23 PM.png" descr="Screen Shot 2018-11-19 at 4.12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3837" y="5456857"/>
            <a:ext cx="4937114" cy="3949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olyfi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polyfit</a:t>
            </a:r>
          </a:p>
        </p:txBody>
      </p:sp>
      <p:sp>
        <p:nvSpPr>
          <p:cNvPr id="352" name="returns polynomial coefficients for least squares fit to data y of a polynomial in terms of x of degree n…"/>
          <p:cNvSpPr/>
          <p:nvPr>
            <p:ph type="body" sz="half" idx="1"/>
          </p:nvPr>
        </p:nvSpPr>
        <p:spPr>
          <a:xfrm>
            <a:off x="501536" y="3711584"/>
            <a:ext cx="7170853" cy="4716656"/>
          </a:xfrm>
          <a:prstGeom prst="rect">
            <a:avLst/>
          </a:prstGeom>
        </p:spPr>
        <p:txBody>
          <a:bodyPr/>
          <a:lstStyle/>
          <a:p>
            <a:pPr/>
            <a:r>
              <a:t>returns polynomial coefficients for least squares fit to data y of a polynomial in terms of x of degree n </a:t>
            </a:r>
          </a:p>
          <a:p>
            <a:pPr/>
            <a:r>
              <a:t>e.g. linear regression would be polyfit(x,y,1)</a:t>
            </a:r>
          </a:p>
        </p:txBody>
      </p:sp>
      <p:sp>
        <p:nvSpPr>
          <p:cNvPr id="353" name="p = polyfit(x,y,n)"/>
          <p:cNvSpPr txBox="1"/>
          <p:nvPr/>
        </p:nvSpPr>
        <p:spPr>
          <a:xfrm>
            <a:off x="4705375" y="2494534"/>
            <a:ext cx="359405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 = polyfit(x,y,n)</a:t>
            </a:r>
          </a:p>
        </p:txBody>
      </p:sp>
      <p:pic>
        <p:nvPicPr>
          <p:cNvPr id="354" name="Screen Shot 2018-11-28 at 2.45.06 PM.png" descr="Screen Shot 2018-11-28 at 2.45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1816" y="3990707"/>
            <a:ext cx="5221872" cy="4158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359" name="Find lecture_5_data.mat in canvas (Lecture dat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lecture_5_data.mat in canvas (Lecture data)</a:t>
            </a:r>
          </a:p>
          <a:p>
            <a:pPr/>
            <a:r>
              <a:t>Contains a dataset x1,y1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Create polynomial fitting for the first data set x1, y1, and compare it with smoothing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D vs 3D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vs 3D plot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755" y="2567147"/>
            <a:ext cx="6620657" cy="496549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urface plot (quasi-3D)…"/>
          <p:cNvSpPr txBox="1"/>
          <p:nvPr/>
        </p:nvSpPr>
        <p:spPr>
          <a:xfrm>
            <a:off x="1401916" y="7528036"/>
            <a:ext cx="481523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Surface plot (quasi-3D)</a:t>
            </a:r>
          </a:p>
          <a:p>
            <a:pPr/>
            <a:r>
              <a:t>z = f(x,y)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7778" y="2416431"/>
            <a:ext cx="3985240" cy="526692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3D plot…"/>
          <p:cNvSpPr txBox="1"/>
          <p:nvPr/>
        </p:nvSpPr>
        <p:spPr>
          <a:xfrm>
            <a:off x="8680486" y="7829208"/>
            <a:ext cx="223982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3D plot</a:t>
            </a:r>
          </a:p>
          <a:p>
            <a:pPr/>
            <a:r>
              <a:t>F = f(x,y,z)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ake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  <p:sp>
        <p:nvSpPr>
          <p:cNvPr id="364" name="Smoo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Smoothing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no function form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need tuning parameter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Curve fitting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explicit function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adjust any number of parameters of the function to obtain ‘best’ fit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369" name="Basic Stat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Basic Statistics</a:t>
            </a:r>
          </a:p>
          <a:p>
            <a:pPr marL="508000" indent="-508000">
              <a:buSzPct val="100000"/>
              <a:buAutoNum type="arabicPeriod" startAt="1"/>
            </a:pPr>
            <a:r>
              <a:t>Data Smoothing and Least Square Fitting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Interpolation</a:t>
            </a:r>
          </a:p>
          <a:p>
            <a:pPr marL="508000" indent="-508000">
              <a:buSzPct val="100000"/>
              <a:buAutoNum type="arabicPeriod" startAt="1"/>
            </a:pPr>
            <a:r>
              <a:t>cftool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terpolation allows you to find the values in between sampled values by estimating how the underlying function varies"/>
          <p:cNvSpPr txBox="1"/>
          <p:nvPr>
            <p:ph type="title"/>
          </p:nvPr>
        </p:nvSpPr>
        <p:spPr>
          <a:xfrm>
            <a:off x="952500" y="254000"/>
            <a:ext cx="11099800" cy="3967459"/>
          </a:xfrm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Interpolation allows you to find the values in between sampled values by estimating how the underlying function varies</a:t>
            </a:r>
          </a:p>
        </p:txBody>
      </p:sp>
      <p:sp>
        <p:nvSpPr>
          <p:cNvPr id="394" name="Connection Line"/>
          <p:cNvSpPr/>
          <p:nvPr/>
        </p:nvSpPr>
        <p:spPr>
          <a:xfrm>
            <a:off x="1949801" y="5582389"/>
            <a:ext cx="10554913" cy="261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80" fill="norm" stroke="1" extrusionOk="0">
                <a:moveTo>
                  <a:pt x="0" y="19080"/>
                </a:moveTo>
                <a:cubicBezTo>
                  <a:pt x="701" y="3524"/>
                  <a:pt x="7901" y="-2520"/>
                  <a:pt x="21600" y="949"/>
                </a:cubicBezTo>
              </a:path>
            </a:pathLst>
          </a:custGeom>
          <a:ln w="25400">
            <a:solidFill>
              <a:schemeClr val="accent3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77" name="Group"/>
          <p:cNvGrpSpPr/>
          <p:nvPr/>
        </p:nvGrpSpPr>
        <p:grpSpPr>
          <a:xfrm>
            <a:off x="1791182" y="5472327"/>
            <a:ext cx="10381827" cy="2801992"/>
            <a:chOff x="0" y="0"/>
            <a:chExt cx="10381826" cy="2801990"/>
          </a:xfrm>
        </p:grpSpPr>
        <p:sp>
          <p:nvSpPr>
            <p:cNvPr id="373" name="Circle"/>
            <p:cNvSpPr/>
            <p:nvPr/>
          </p:nvSpPr>
          <p:spPr>
            <a:xfrm>
              <a:off x="0" y="2505895"/>
              <a:ext cx="296096" cy="29609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4" name="Circle"/>
            <p:cNvSpPr/>
            <p:nvPr/>
          </p:nvSpPr>
          <p:spPr>
            <a:xfrm>
              <a:off x="2742587" y="414155"/>
              <a:ext cx="296096" cy="29609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5" name="Circle"/>
            <p:cNvSpPr/>
            <p:nvPr/>
          </p:nvSpPr>
          <p:spPr>
            <a:xfrm>
              <a:off x="6206715" y="0"/>
              <a:ext cx="296097" cy="29609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6" name="Circle"/>
            <p:cNvSpPr/>
            <p:nvPr/>
          </p:nvSpPr>
          <p:spPr>
            <a:xfrm>
              <a:off x="10085730" y="63500"/>
              <a:ext cx="296097" cy="29609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2159309" y="5946858"/>
            <a:ext cx="9614309" cy="2541363"/>
            <a:chOff x="0" y="0"/>
            <a:chExt cx="9614307" cy="2541362"/>
          </a:xfrm>
        </p:grpSpPr>
        <p:sp>
          <p:nvSpPr>
            <p:cNvPr id="378" name="Line"/>
            <p:cNvSpPr/>
            <p:nvPr/>
          </p:nvSpPr>
          <p:spPr>
            <a:xfrm flipH="1" flipV="1">
              <a:off x="0" y="2275520"/>
              <a:ext cx="549884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 flipH="1" flipV="1">
              <a:off x="5974655" y="5619"/>
              <a:ext cx="573410" cy="15796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0" name="Line"/>
            <p:cNvSpPr/>
            <p:nvPr/>
          </p:nvSpPr>
          <p:spPr>
            <a:xfrm flipH="1" flipV="1">
              <a:off x="2999027" y="529466"/>
              <a:ext cx="2972747" cy="13922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" name="Line"/>
            <p:cNvSpPr/>
            <p:nvPr/>
          </p:nvSpPr>
          <p:spPr>
            <a:xfrm flipV="1">
              <a:off x="7649146" y="-1"/>
              <a:ext cx="1965162" cy="15852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" name="Sample points"/>
            <p:cNvSpPr txBox="1"/>
            <p:nvPr/>
          </p:nvSpPr>
          <p:spPr>
            <a:xfrm>
              <a:off x="6064155" y="1817462"/>
              <a:ext cx="30527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Sample points</a:t>
              </a:r>
            </a:p>
          </p:txBody>
        </p:sp>
      </p:grpSp>
      <p:sp>
        <p:nvSpPr>
          <p:cNvPr id="384" name="Underlying function"/>
          <p:cNvSpPr txBox="1"/>
          <p:nvPr/>
        </p:nvSpPr>
        <p:spPr>
          <a:xfrm>
            <a:off x="179900" y="5518339"/>
            <a:ext cx="351866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Underlying function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1962689" y="5642546"/>
            <a:ext cx="6105708" cy="2466875"/>
            <a:chOff x="0" y="0"/>
            <a:chExt cx="6105706" cy="2466873"/>
          </a:xfrm>
        </p:grpSpPr>
        <p:sp>
          <p:nvSpPr>
            <p:cNvPr id="385" name="Line"/>
            <p:cNvSpPr/>
            <p:nvPr/>
          </p:nvSpPr>
          <p:spPr>
            <a:xfrm flipV="1">
              <a:off x="-1" y="416138"/>
              <a:ext cx="2687858" cy="2050736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" name="Interpolation"/>
            <p:cNvSpPr txBox="1"/>
            <p:nvPr/>
          </p:nvSpPr>
          <p:spPr>
            <a:xfrm>
              <a:off x="779412" y="1540563"/>
              <a:ext cx="351866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lvl1pPr>
            </a:lstStyle>
            <a:p>
              <a:pPr/>
              <a:r>
                <a:t>Interpolation</a:t>
              </a:r>
            </a:p>
          </p:txBody>
        </p:sp>
        <p:sp>
          <p:nvSpPr>
            <p:cNvPr id="387" name="Line"/>
            <p:cNvSpPr/>
            <p:nvPr/>
          </p:nvSpPr>
          <p:spPr>
            <a:xfrm flipV="1">
              <a:off x="2733709" y="-1"/>
              <a:ext cx="3371998" cy="38635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93" name="Group"/>
          <p:cNvGrpSpPr/>
          <p:nvPr/>
        </p:nvGrpSpPr>
        <p:grpSpPr>
          <a:xfrm>
            <a:off x="3501742" y="4268991"/>
            <a:ext cx="3379692" cy="2742446"/>
            <a:chOff x="0" y="0"/>
            <a:chExt cx="3379690" cy="2742444"/>
          </a:xfrm>
        </p:grpSpPr>
        <p:sp>
          <p:nvSpPr>
            <p:cNvPr id="389" name="Line"/>
            <p:cNvSpPr/>
            <p:nvPr/>
          </p:nvSpPr>
          <p:spPr>
            <a:xfrm flipH="1">
              <a:off x="312189" y="0"/>
              <a:ext cx="970747" cy="2161824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5808"/>
                  <a:lumOff val="-175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0" name="Shape"/>
            <p:cNvSpPr/>
            <p:nvPr/>
          </p:nvSpPr>
          <p:spPr>
            <a:xfrm>
              <a:off x="0" y="2208501"/>
              <a:ext cx="468061" cy="53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1" name="Shape"/>
            <p:cNvSpPr/>
            <p:nvPr/>
          </p:nvSpPr>
          <p:spPr>
            <a:xfrm>
              <a:off x="2911630" y="1274747"/>
              <a:ext cx="468061" cy="53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2" name="Line"/>
            <p:cNvSpPr/>
            <p:nvPr/>
          </p:nvSpPr>
          <p:spPr>
            <a:xfrm>
              <a:off x="2657962" y="42661"/>
              <a:ext cx="444956" cy="113493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-15808"/>
                  <a:lumOff val="-175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4"/>
      <p:bldP build="whole" bldLvl="1" animBg="1" rev="0" advAuto="0" spid="377" grpId="1"/>
      <p:bldP build="whole" bldLvl="1" animBg="1" rev="0" advAuto="0" spid="388" grpId="3"/>
      <p:bldP build="whole" bldLvl="1" animBg="1" rev="0" advAuto="0" spid="383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Interpolation</a:t>
            </a:r>
          </a:p>
        </p:txBody>
      </p:sp>
      <p:sp>
        <p:nvSpPr>
          <p:cNvPr id="397" name="Content Placeholder 2"/>
          <p:cNvSpPr txBox="1"/>
          <p:nvPr>
            <p:ph type="body" idx="1"/>
          </p:nvPr>
        </p:nvSpPr>
        <p:spPr>
          <a:xfrm>
            <a:off x="699960" y="2254233"/>
            <a:ext cx="11099801" cy="6972334"/>
          </a:xfrm>
          <a:prstGeom prst="rect">
            <a:avLst/>
          </a:prstGeom>
        </p:spPr>
        <p:txBody>
          <a:bodyPr/>
          <a:lstStyle/>
          <a:p>
            <a:pPr/>
            <a:r>
              <a:t>Determine the y-value for an </a:t>
            </a:r>
            <a:br/>
            <a:r>
              <a:t>x-value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between</a:t>
            </a:r>
            <a:r>
              <a:t> given (x,y) points</a:t>
            </a:r>
          </a:p>
          <a:p>
            <a:pPr/>
            <a:r>
              <a:t>(Linear) interpolation:</a:t>
            </a:r>
          </a:p>
          <a:p>
            <a:pPr lvl="1"/>
            <a:r>
              <a:t>Assume y values vary with some function (e.g. linearly) between the points</a:t>
            </a:r>
          </a:p>
          <a:p>
            <a:pPr lvl="1"/>
            <a:r>
              <a:t>MATLAB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interp1 </a:t>
            </a:r>
            <a:r>
              <a:t>can find new </a:t>
            </a:r>
            <a:br/>
            <a:r>
              <a:t>points</a:t>
            </a:r>
            <a:br/>
            <a:r>
              <a: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vq = interp1(x,v,xq)</a:t>
            </a:r>
            <a:br>
              <a: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vq = interp1(x,v,xq,method)</a:t>
            </a:r>
            <a:br>
              <a: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rPr>
              <a:t>vq = interp1(x,v,xq,method,extrapolation)</a:t>
            </a:r>
          </a:p>
        </p:txBody>
      </p:sp>
      <p:grpSp>
        <p:nvGrpSpPr>
          <p:cNvPr id="412" name="Group 30"/>
          <p:cNvGrpSpPr/>
          <p:nvPr/>
        </p:nvGrpSpPr>
        <p:grpSpPr>
          <a:xfrm>
            <a:off x="7800021" y="1977663"/>
            <a:ext cx="4609085" cy="2847451"/>
            <a:chOff x="0" y="0"/>
            <a:chExt cx="4609084" cy="2847450"/>
          </a:xfrm>
        </p:grpSpPr>
        <p:sp>
          <p:nvSpPr>
            <p:cNvPr id="398" name="Line 3"/>
            <p:cNvSpPr/>
            <p:nvPr/>
          </p:nvSpPr>
          <p:spPr>
            <a:xfrm flipH="1">
              <a:off x="13516" y="-1"/>
              <a:ext cx="1" cy="28384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399" name="Line 4"/>
            <p:cNvSpPr/>
            <p:nvPr/>
          </p:nvSpPr>
          <p:spPr>
            <a:xfrm>
              <a:off x="31538" y="2847450"/>
              <a:ext cx="445139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400" name="Oval 5"/>
            <p:cNvSpPr/>
            <p:nvPr/>
          </p:nvSpPr>
          <p:spPr>
            <a:xfrm>
              <a:off x="770433" y="1928336"/>
              <a:ext cx="54067" cy="5406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401" name="Oval 6"/>
            <p:cNvSpPr/>
            <p:nvPr/>
          </p:nvSpPr>
          <p:spPr>
            <a:xfrm>
              <a:off x="1707569" y="1081310"/>
              <a:ext cx="54066" cy="5406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402" name="Oval 7"/>
            <p:cNvSpPr/>
            <p:nvPr/>
          </p:nvSpPr>
          <p:spPr>
            <a:xfrm>
              <a:off x="2842944" y="901091"/>
              <a:ext cx="54066" cy="5406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403" name="Oval 8"/>
            <p:cNvSpPr/>
            <p:nvPr/>
          </p:nvSpPr>
          <p:spPr>
            <a:xfrm>
              <a:off x="986695" y="919113"/>
              <a:ext cx="54067" cy="5406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sp>
          <p:nvSpPr>
            <p:cNvPr id="404" name="Oval 9"/>
            <p:cNvSpPr/>
            <p:nvPr/>
          </p:nvSpPr>
          <p:spPr>
            <a:xfrm>
              <a:off x="3978320" y="829004"/>
              <a:ext cx="54066" cy="5406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Garamond"/>
                  <a:ea typeface="Garamond"/>
                  <a:cs typeface="Garamond"/>
                  <a:sym typeface="Garamond"/>
                </a:defRPr>
              </a:pPr>
            </a:p>
          </p:txBody>
        </p:sp>
        <p:grpSp>
          <p:nvGrpSpPr>
            <p:cNvPr id="411" name="Group 12"/>
            <p:cNvGrpSpPr/>
            <p:nvPr/>
          </p:nvGrpSpPr>
          <p:grpSpPr>
            <a:xfrm>
              <a:off x="-1" y="261317"/>
              <a:ext cx="4609086" cy="1851744"/>
              <a:chOff x="0" y="0"/>
              <a:chExt cx="4609084" cy="1851742"/>
            </a:xfrm>
          </p:grpSpPr>
          <p:sp>
            <p:nvSpPr>
              <p:cNvPr id="405" name="Line 13"/>
              <p:cNvSpPr/>
              <p:nvPr/>
            </p:nvSpPr>
            <p:spPr>
              <a:xfrm flipV="1">
                <a:off x="-1" y="1688354"/>
                <a:ext cx="808612" cy="16339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  <p:sp>
            <p:nvSpPr>
              <p:cNvPr id="406" name="Line 14"/>
              <p:cNvSpPr/>
              <p:nvPr/>
            </p:nvSpPr>
            <p:spPr>
              <a:xfrm flipV="1">
                <a:off x="808611" y="685326"/>
                <a:ext cx="213384" cy="1003029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  <p:sp>
            <p:nvSpPr>
              <p:cNvPr id="407" name="Line 15"/>
              <p:cNvSpPr/>
              <p:nvPr/>
            </p:nvSpPr>
            <p:spPr>
              <a:xfrm>
                <a:off x="1019748" y="687595"/>
                <a:ext cx="729997" cy="16339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  <p:sp>
            <p:nvSpPr>
              <p:cNvPr id="408" name="Line 16"/>
              <p:cNvSpPr/>
              <p:nvPr/>
            </p:nvSpPr>
            <p:spPr>
              <a:xfrm flipV="1">
                <a:off x="1751991" y="671711"/>
                <a:ext cx="1127564" cy="18154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  <p:sp>
            <p:nvSpPr>
              <p:cNvPr id="409" name="Line 17"/>
              <p:cNvSpPr/>
              <p:nvPr/>
            </p:nvSpPr>
            <p:spPr>
              <a:xfrm flipV="1">
                <a:off x="2875062" y="599094"/>
                <a:ext cx="1147780" cy="72617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  <p:sp>
            <p:nvSpPr>
              <p:cNvPr id="410" name="Line 18"/>
              <p:cNvSpPr/>
              <p:nvPr/>
            </p:nvSpPr>
            <p:spPr>
              <a:xfrm flipV="1">
                <a:off x="4016102" y="0"/>
                <a:ext cx="592982" cy="599094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2400"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interp1 Example</a:t>
            </a:r>
          </a:p>
        </p:txBody>
      </p:sp>
      <p:sp>
        <p:nvSpPr>
          <p:cNvPr id="417" name="Rectangle 5"/>
          <p:cNvSpPr txBox="1"/>
          <p:nvPr/>
        </p:nvSpPr>
        <p:spPr>
          <a:xfrm>
            <a:off x="512859" y="6485181"/>
            <a:ext cx="6178772" cy="25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x = 0:10;</a:t>
            </a:r>
          </a:p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y = x.^2;</a:t>
            </a:r>
          </a:p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xf = linspace(0,10,100);</a:t>
            </a:r>
          </a:p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y2 = interp1(x,y,xf,'linear');</a:t>
            </a:r>
          </a:p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y3 = interp1(x,y,xf,'pchip');</a:t>
            </a:r>
          </a:p>
          <a:p>
            <a:pPr algn="l" defTabSz="1300480"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&gt;&gt; plot(x,y,'o',xf,y2,xf,y3);</a:t>
            </a:r>
          </a:p>
        </p:txBody>
      </p:sp>
      <p:pic>
        <p:nvPicPr>
          <p:cNvPr id="418" name="Screen Shot 2018-11-28 at 4.10.29 PM.png" descr="Screen Shot 2018-11-28 at 4.10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949" y="2215188"/>
            <a:ext cx="6343052" cy="463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Screen Shot 2018-11-28 at 4.10.50 PM.png" descr="Screen Shot 2018-11-28 at 4.10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274" y="1917409"/>
            <a:ext cx="5205942" cy="411437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Line"/>
          <p:cNvSpPr/>
          <p:nvPr/>
        </p:nvSpPr>
        <p:spPr>
          <a:xfrm flipH="1" flipV="1">
            <a:off x="6087782" y="2141931"/>
            <a:ext cx="2593630" cy="39471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1" name="Line"/>
          <p:cNvSpPr/>
          <p:nvPr/>
        </p:nvSpPr>
        <p:spPr>
          <a:xfrm flipH="1" flipV="1">
            <a:off x="1416533" y="5747661"/>
            <a:ext cx="6565136" cy="6890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Rectangle"/>
          <p:cNvSpPr/>
          <p:nvPr/>
        </p:nvSpPr>
        <p:spPr>
          <a:xfrm>
            <a:off x="7995946" y="6018178"/>
            <a:ext cx="702704" cy="47066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3" name="linear uses linear interpolation…"/>
          <p:cNvSpPr txBox="1"/>
          <p:nvPr/>
        </p:nvSpPr>
        <p:spPr>
          <a:xfrm>
            <a:off x="8701974" y="7872551"/>
            <a:ext cx="4160700" cy="14650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r>
              <a:t> uses linear interpolation</a:t>
            </a:r>
          </a:p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pchip</a:t>
            </a:r>
            <a:r>
              <a:t> uses piecewise cubic (third order polynomial between points)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428" name="Basic Stat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Basic Statistics</a:t>
            </a:r>
          </a:p>
          <a:p>
            <a:pPr marL="508000" indent="-508000">
              <a:buSzPct val="100000"/>
              <a:buAutoNum type="arabicPeriod" startAt="1"/>
            </a:pPr>
            <a:r>
              <a:t>Data Smoothing and Least Square Fitting</a:t>
            </a:r>
          </a:p>
          <a:p>
            <a:pPr marL="508000" indent="-508000">
              <a:buSzPct val="100000"/>
              <a:buAutoNum type="arabicPeriod" startAt="1"/>
            </a:pPr>
            <a:r>
              <a:t>Interpolation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cftool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rve fitting toolbox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Curve fitting toolbox</a:t>
            </a:r>
          </a:p>
        </p:txBody>
      </p:sp>
      <p:sp>
        <p:nvSpPr>
          <p:cNvPr id="431" name="Matlab also has a GUI cftool for curve fitting"/>
          <p:cNvSpPr/>
          <p:nvPr>
            <p:ph type="body" sz="quarter" idx="1"/>
          </p:nvPr>
        </p:nvSpPr>
        <p:spPr>
          <a:xfrm>
            <a:off x="952500" y="2001878"/>
            <a:ext cx="11099800" cy="727392"/>
          </a:xfrm>
          <a:prstGeom prst="rect">
            <a:avLst/>
          </a:prstGeom>
        </p:spPr>
        <p:txBody>
          <a:bodyPr/>
          <a:lstStyle/>
          <a:p>
            <a:pPr/>
            <a:r>
              <a:t>Matlab also has a GUI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cftool </a:t>
            </a:r>
            <a:r>
              <a:t>for curve fitting</a:t>
            </a:r>
          </a:p>
        </p:txBody>
      </p:sp>
      <p:pic>
        <p:nvPicPr>
          <p:cNvPr id="432" name="Screen Shot 2018-11-28 at 3.21.49 PM.png" descr="Screen Shot 2018-11-28 at 3.21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2738" y="2914402"/>
            <a:ext cx="8899324" cy="6463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dd curve fitting toolbox using Add-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2308">
              <a:defRPr sz="5920"/>
            </a:pPr>
            <a:r>
              <a:t>Add curve fitting toolbox using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Add-Ons</a:t>
            </a:r>
          </a:p>
        </p:txBody>
      </p:sp>
      <p:sp>
        <p:nvSpPr>
          <p:cNvPr id="437" name="Search for “curve fitting toolbox” and install it…"/>
          <p:cNvSpPr txBox="1"/>
          <p:nvPr>
            <p:ph type="body" sz="half" idx="1"/>
          </p:nvPr>
        </p:nvSpPr>
        <p:spPr>
          <a:xfrm>
            <a:off x="952500" y="6010588"/>
            <a:ext cx="11099800" cy="3047098"/>
          </a:xfrm>
          <a:prstGeom prst="rect">
            <a:avLst/>
          </a:prstGeom>
        </p:spPr>
        <p:txBody>
          <a:bodyPr/>
          <a:lstStyle/>
          <a:p>
            <a:pPr/>
            <a:r>
              <a:t>Search for “curve fitting toolbox” and install it</a:t>
            </a:r>
          </a:p>
          <a:p>
            <a:pPr/>
            <a:r>
              <a:t>You will need the credentials you used to install MATLAB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4266" y="2771394"/>
            <a:ext cx="10045867" cy="2880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ircle"/>
          <p:cNvSpPr/>
          <p:nvPr/>
        </p:nvSpPr>
        <p:spPr>
          <a:xfrm>
            <a:off x="7166665" y="3450727"/>
            <a:ext cx="1270001" cy="12700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Why you have to be careful with curve fitting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Why you have to be careful with curve fitting…</a:t>
            </a:r>
          </a:p>
        </p:txBody>
      </p:sp>
      <p:sp>
        <p:nvSpPr>
          <p:cNvPr id="442" name="Double-click to edit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3" name="Screen Shot 2019-12-03 at 10.43.45 AM.png" descr="Screen Shot 2019-12-03 at 10.43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038" y="2280624"/>
            <a:ext cx="10850541" cy="7894223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Oval"/>
          <p:cNvSpPr/>
          <p:nvPr/>
        </p:nvSpPr>
        <p:spPr>
          <a:xfrm>
            <a:off x="4767540" y="8838637"/>
            <a:ext cx="1270001" cy="752495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Next lectu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lecture</a:t>
            </a:r>
          </a:p>
        </p:txBody>
      </p:sp>
      <p:sp>
        <p:nvSpPr>
          <p:cNvPr id="449" name="MATLAB: Program design and flow control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MATLAB: Program design and flow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219" name="Basic Stat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Basic Statistics</a:t>
            </a:r>
          </a:p>
          <a:p>
            <a:pPr marL="508000" indent="-508000">
              <a:buSzPct val="100000"/>
              <a:buAutoNum type="arabicPeriod" startAt="1"/>
            </a:pPr>
            <a:r>
              <a:t>Data Smoothing and Least Square Fitting</a:t>
            </a:r>
          </a:p>
          <a:p>
            <a:pPr marL="508000" indent="-508000">
              <a:buSzPct val="100000"/>
              <a:buAutoNum type="arabicPeriod" startAt="1"/>
            </a:pPr>
            <a:r>
              <a:t>Interpolation</a:t>
            </a:r>
          </a:p>
          <a:p>
            <a:pPr marL="508000" indent="-508000">
              <a:buSzPct val="100000"/>
              <a:buAutoNum type="arabicPeriod" startAt="1"/>
            </a:pPr>
            <a:r>
              <a:t>cftool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oda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</a:t>
            </a:r>
          </a:p>
        </p:txBody>
      </p:sp>
      <p:sp>
        <p:nvSpPr>
          <p:cNvPr id="224" name="Statistics basic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800"/>
              </a:spcBef>
              <a:defRPr sz="2144"/>
            </a:pPr>
            <a:r>
              <a:t>Statistics basics</a:t>
            </a:r>
          </a:p>
          <a:p>
            <a:pPr lvl="1" marL="595630" indent="-297815" defTabSz="391414">
              <a:spcBef>
                <a:spcPts val="2800"/>
              </a:spcBef>
              <a:defRPr sz="2144"/>
            </a:pPr>
            <a:r>
              <a:t> mean, mode, median, var, std</a:t>
            </a:r>
          </a:p>
          <a:p>
            <a:pPr marL="297815" indent="-297815" defTabSz="391414">
              <a:spcBef>
                <a:spcPts val="2800"/>
              </a:spcBef>
              <a:defRPr sz="2144"/>
            </a:pPr>
            <a:r>
              <a:t>Smoothing</a:t>
            </a:r>
          </a:p>
          <a:p>
            <a:pPr lvl="1" marL="595630" indent="-297815" defTabSz="391414">
              <a:spcBef>
                <a:spcPts val="2800"/>
              </a:spcBef>
              <a:defRPr sz="2144"/>
            </a:pPr>
            <a:r>
              <a:t>smooth</a:t>
            </a:r>
          </a:p>
          <a:p>
            <a:pPr marL="297815" indent="-297815" defTabSz="391414">
              <a:spcBef>
                <a:spcPts val="2800"/>
              </a:spcBef>
              <a:defRPr sz="2144"/>
            </a:pPr>
            <a:r>
              <a:t>Curve fitting</a:t>
            </a:r>
          </a:p>
          <a:p>
            <a:pPr lvl="1" marL="595630" indent="-297815" defTabSz="391414">
              <a:spcBef>
                <a:spcPts val="2800"/>
              </a:spcBef>
              <a:defRPr sz="2144"/>
            </a:pPr>
            <a:r>
              <a:t>linear regression, polyfit, polyval, roots</a:t>
            </a:r>
          </a:p>
          <a:p>
            <a:pPr lvl="1" marL="595630" indent="-297815" defTabSz="391414">
              <a:spcBef>
                <a:spcPts val="2800"/>
              </a:spcBef>
              <a:defRPr sz="2144"/>
            </a:pPr>
            <a:r>
              <a:t>curve fitting toolbox</a:t>
            </a:r>
          </a:p>
          <a:p>
            <a:pPr marL="297815" indent="-297815" defTabSz="391414">
              <a:spcBef>
                <a:spcPts val="2800"/>
              </a:spcBef>
              <a:defRPr sz="2144"/>
            </a:pPr>
            <a:r>
              <a:t>Interpolation</a:t>
            </a:r>
          </a:p>
          <a:p>
            <a:pPr lvl="1" marL="595630" indent="-297815" defTabSz="391414">
              <a:spcBef>
                <a:spcPts val="2800"/>
              </a:spcBef>
              <a:defRPr sz="2144"/>
            </a:pPr>
            <a:r>
              <a:t>interp1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uble-click to edi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Screen Shot 2018-11-28 at 10.51.12 AM.png" descr="Screen Shot 2018-11-28 at 10.51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904" y="251918"/>
            <a:ext cx="9180992" cy="924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 Shot 2018-11-28 at 10.52.22 AM.png" descr="Screen Shot 2018-11-28 at 10.52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4838" y="0"/>
            <a:ext cx="655512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(XKCD)"/>
          <p:cNvSpPr txBox="1"/>
          <p:nvPr/>
        </p:nvSpPr>
        <p:spPr>
          <a:xfrm>
            <a:off x="10571470" y="6005652"/>
            <a:ext cx="162168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(XKCD)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athworks machine learning example"/>
          <p:cNvSpPr/>
          <p:nvPr>
            <p:ph type="title"/>
          </p:nvPr>
        </p:nvSpPr>
        <p:spPr>
          <a:xfrm>
            <a:off x="952500" y="254000"/>
            <a:ext cx="11099800" cy="1751090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Mathworks machine learning example</a:t>
            </a:r>
          </a:p>
        </p:txBody>
      </p:sp>
      <p:sp>
        <p:nvSpPr>
          <p:cNvPr id="233" name="Look for abnormal frequency in the heartbeat"/>
          <p:cNvSpPr/>
          <p:nvPr>
            <p:ph type="body" sz="quarter" idx="1"/>
          </p:nvPr>
        </p:nvSpPr>
        <p:spPr>
          <a:xfrm>
            <a:off x="952500" y="1580642"/>
            <a:ext cx="11099800" cy="1751090"/>
          </a:xfrm>
          <a:prstGeom prst="rect">
            <a:avLst/>
          </a:prstGeom>
        </p:spPr>
        <p:txBody>
          <a:bodyPr/>
          <a:lstStyle/>
          <a:p>
            <a:pPr/>
            <a:r>
              <a:t>Look for abnormal frequency in the heartbeat</a:t>
            </a:r>
          </a:p>
        </p:txBody>
      </p:sp>
      <p:pic>
        <p:nvPicPr>
          <p:cNvPr id="234" name="Screen Shot 2018-11-28 at 3.12.23 PM.png" descr="Screen Shot 2018-11-28 at 3.12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980" y="2965535"/>
            <a:ext cx="9513688" cy="6907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tatistic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  <p:sp>
        <p:nvSpPr>
          <p:cNvPr id="237" name="Statistics is the area of mathematics concerned with understanding and interpreting (real world) data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Statistics</a:t>
            </a:r>
            <a:r>
              <a:t> is the area of mathematics concerned with understanding and interpreting (real world) data</a:t>
            </a:r>
          </a:p>
          <a:p>
            <a:pPr/>
            <a:r>
              <a:t>Data are usually scattered due to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noise / fluctuations </a:t>
            </a:r>
            <a:r>
              <a:t>when measured from the real world or have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numerical errors</a:t>
            </a:r>
            <a:r>
              <a:t> in simulations</a:t>
            </a:r>
          </a:p>
          <a:p>
            <a:pPr/>
            <a:r>
              <a:t>Data analysis often involves trying to find an underlying trend that may be used to make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predictions </a:t>
            </a:r>
            <a:r>
              <a:t>(machine learning)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